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1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20" roundtripDataSignature="AMtx7miccjAshvOJUjh5QoPel5q+e2Phz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slide" Target="slides/slide14.xml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charts/_rels/chart1.xml.rels><?xml version="1.0" encoding="UTF-8" standalone="yes"?>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C:\Users\denve\Downloads\EZ%20strike\EZ%20Strik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Box Laded Cost USA (USD)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Laded Cost USA (USD)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Lbl>
              <c:idx val="3"/>
              <c:layout>
                <c:manualLayout>
                  <c:x val="1.3904204193420399E-2"/>
                  <c:y val="-3.23611047913728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6108-434A-8488-6065F2B5A7FB}"/>
                </c:ext>
              </c:extLst>
            </c:dLbl>
            <c:dLbl>
              <c:idx val="4"/>
              <c:layout>
                <c:manualLayout>
                  <c:x val="0"/>
                  <c:y val="-4.62962962962962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6108-434A-8488-6065F2B5A7FB}"/>
                </c:ext>
              </c:extLst>
            </c:dLbl>
            <c:numFmt formatCode="&quot;$&quot;#,##0.00" sourceLinked="0"/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xVal>
            <c:numRef>
              <c:f>Sheet1!$B$4:$G$4</c:f>
              <c:numCache>
                <c:formatCode>General</c:formatCode>
                <c:ptCount val="6"/>
                <c:pt idx="0">
                  <c:v>0</c:v>
                </c:pt>
                <c:pt idx="1">
                  <c:v>50</c:v>
                </c:pt>
                <c:pt idx="2">
                  <c:v>500</c:v>
                </c:pt>
                <c:pt idx="3">
                  <c:v>1000</c:v>
                </c:pt>
                <c:pt idx="4">
                  <c:v>2500</c:v>
                </c:pt>
                <c:pt idx="5">
                  <c:v>5000</c:v>
                </c:pt>
              </c:numCache>
            </c:numRef>
          </c:xVal>
          <c:yVal>
            <c:numRef>
              <c:f>Sheet1!$B$9:$G$9</c:f>
              <c:numCache>
                <c:formatCode>General</c:formatCode>
                <c:ptCount val="6"/>
                <c:pt idx="1">
                  <c:v>7</c:v>
                </c:pt>
                <c:pt idx="2">
                  <c:v>5.75</c:v>
                </c:pt>
                <c:pt idx="3">
                  <c:v>5</c:v>
                </c:pt>
                <c:pt idx="4">
                  <c:v>4.5</c:v>
                </c:pt>
                <c:pt idx="5">
                  <c:v>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6108-434A-8488-6065F2B5A7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7740304"/>
        <c:axId val="2017741744"/>
      </c:scatterChart>
      <c:valAx>
        <c:axId val="20177403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7741744"/>
        <c:crosses val="autoZero"/>
        <c:crossBetween val="midCat"/>
      </c:valAx>
      <c:valAx>
        <c:axId val="20177417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1774030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9" name="Google Shape;229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3" name="Google Shape;25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3" name="Google Shape;273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3" name="Google Shape;283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0" name="Google Shape;130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6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6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7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8" name="Google Shape;18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9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9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20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6" name="Google Shape;36;p20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7" name="Google Shape;37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2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4" name="Google Shape;44;p2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2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6" name="Google Shape;46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3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3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3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4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4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4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/>
        </p:nvSpPr>
        <p:spPr>
          <a:xfrm>
            <a:off x="6115050" y="1128094"/>
            <a:ext cx="2575635" cy="14152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EZ STRIKE Candles</a:t>
            </a:r>
            <a:endParaRPr/>
          </a:p>
        </p:txBody>
      </p:sp>
      <p:sp>
        <p:nvSpPr>
          <p:cNvPr id="85" name="Google Shape;85;p1"/>
          <p:cNvSpPr/>
          <p:nvPr/>
        </p:nvSpPr>
        <p:spPr>
          <a:xfrm>
            <a:off x="0" y="0"/>
            <a:ext cx="5682342" cy="6858000"/>
          </a:xfrm>
          <a:prstGeom prst="rect">
            <a:avLst/>
          </a:prstGeom>
          <a:solidFill>
            <a:srgbClr val="F2F2F2">
              <a:alpha val="64705"/>
            </a:srgbClr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logo with a flame and text&#10;&#10;Description automatically generated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01926" y="1099100"/>
            <a:ext cx="4666421" cy="466642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7" name="Google Shape;87;p1"/>
          <p:cNvCxnSpPr/>
          <p:nvPr/>
        </p:nvCxnSpPr>
        <p:spPr>
          <a:xfrm>
            <a:off x="6149542" y="871146"/>
            <a:ext cx="552704" cy="0"/>
          </a:xfrm>
          <a:prstGeom prst="straightConnector1">
            <a:avLst/>
          </a:prstGeom>
          <a:noFill/>
          <a:ln cap="flat" cmpd="sng" w="571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88" name="Google Shape;88;p1"/>
          <p:cNvSpPr txBox="1"/>
          <p:nvPr/>
        </p:nvSpPr>
        <p:spPr>
          <a:xfrm>
            <a:off x="6115050" y="2543364"/>
            <a:ext cx="2575635" cy="35990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Self-Striking Emergency Candles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9" name="Google Shape;89;p1"/>
          <p:cNvSpPr/>
          <p:nvPr/>
        </p:nvSpPr>
        <p:spPr>
          <a:xfrm>
            <a:off x="0" y="5943600"/>
            <a:ext cx="9144000" cy="914400"/>
          </a:xfrm>
          <a:prstGeom prst="rect">
            <a:avLst/>
          </a:prstGeom>
          <a:solidFill>
            <a:srgbClr val="C81E1E"/>
          </a:solidFill>
          <a:ln cap="flat" cmpd="sng" w="9525">
            <a:solidFill>
              <a:srgbClr val="4A7DBA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3000">
              <a:srgbClr val="000000">
                <a:alpha val="34901"/>
              </a:srgbClr>
            </a:outerShdw>
          </a:effectLst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30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2" name="Google Shape;232;p10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3" name="Google Shape;233;p10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0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p10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Financials -12 month look ahead </a:t>
            </a:r>
            <a:endParaRPr/>
          </a:p>
        </p:txBody>
      </p:sp>
      <p:grpSp>
        <p:nvGrpSpPr>
          <p:cNvPr id="236" name="Google Shape;236;p10"/>
          <p:cNvGrpSpPr/>
          <p:nvPr/>
        </p:nvGrpSpPr>
        <p:grpSpPr>
          <a:xfrm>
            <a:off x="483042" y="2615979"/>
            <a:ext cx="8195870" cy="3689404"/>
            <a:chOff x="0" y="0"/>
            <a:chExt cx="8195870" cy="3689404"/>
          </a:xfrm>
        </p:grpSpPr>
        <p:sp>
          <p:nvSpPr>
            <p:cNvPr id="237" name="Google Shape;237;p10"/>
            <p:cNvSpPr/>
            <p:nvPr/>
          </p:nvSpPr>
          <p:spPr>
            <a:xfrm>
              <a:off x="0" y="0"/>
              <a:ext cx="6556696" cy="811669"/>
            </a:xfrm>
            <a:prstGeom prst="roundRect">
              <a:avLst>
                <a:gd fmla="val 10000" name="adj"/>
              </a:avLst>
            </a:prstGeom>
            <a:solidFill>
              <a:srgbClr val="BF504D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8" name="Google Shape;238;p10"/>
            <p:cNvSpPr txBox="1"/>
            <p:nvPr/>
          </p:nvSpPr>
          <p:spPr>
            <a:xfrm>
              <a:off x="23773" y="23773"/>
              <a:ext cx="5612256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3800" lIns="83800" spcFirstLastPara="1" rIns="83800" wrap="square" tIns="83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alibri"/>
                <a:buNone/>
              </a:pP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Year 1: $82,000 revenue (4200 boxes candles)</a:t>
              </a:r>
              <a:endParaRPr/>
            </a:p>
          </p:txBody>
        </p:sp>
        <p:sp>
          <p:nvSpPr>
            <p:cNvPr id="239" name="Google Shape;239;p10"/>
            <p:cNvSpPr/>
            <p:nvPr/>
          </p:nvSpPr>
          <p:spPr>
            <a:xfrm>
              <a:off x="549123" y="959245"/>
              <a:ext cx="6556696" cy="811669"/>
            </a:xfrm>
            <a:prstGeom prst="roundRect">
              <a:avLst>
                <a:gd fmla="val 10000" name="adj"/>
              </a:avLst>
            </a:prstGeom>
            <a:solidFill>
              <a:srgbClr val="BC8250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0" name="Google Shape;240;p10"/>
            <p:cNvSpPr txBox="1"/>
            <p:nvPr/>
          </p:nvSpPr>
          <p:spPr>
            <a:xfrm>
              <a:off x="572896" y="983018"/>
              <a:ext cx="5432442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3800" lIns="83800" spcFirstLastPara="1" rIns="83800" wrap="square" tIns="83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alibri"/>
                <a:buNone/>
              </a:pP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Year 2: $175,000 revenue (retail expansion)</a:t>
              </a:r>
              <a:endParaRPr/>
            </a:p>
          </p:txBody>
        </p:sp>
        <p:sp>
          <p:nvSpPr>
            <p:cNvPr id="241" name="Google Shape;241;p10"/>
            <p:cNvSpPr/>
            <p:nvPr/>
          </p:nvSpPr>
          <p:spPr>
            <a:xfrm>
              <a:off x="1090050" y="1918490"/>
              <a:ext cx="6556696" cy="811669"/>
            </a:xfrm>
            <a:prstGeom prst="roundRect">
              <a:avLst>
                <a:gd fmla="val 10000" name="adj"/>
              </a:avLst>
            </a:prstGeom>
            <a:solidFill>
              <a:srgbClr val="BBB054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2" name="Google Shape;242;p10"/>
            <p:cNvSpPr txBox="1"/>
            <p:nvPr/>
          </p:nvSpPr>
          <p:spPr>
            <a:xfrm>
              <a:off x="1113823" y="1942263"/>
              <a:ext cx="5440638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3800" lIns="83800" spcFirstLastPara="1" rIns="83800" wrap="square" tIns="83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alibri"/>
                <a:buNone/>
              </a:pP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Year 3: $150,000+</a:t>
              </a: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 </a:t>
              </a: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revenue (distribution deals)</a:t>
              </a:r>
              <a:endParaRPr/>
            </a:p>
          </p:txBody>
        </p:sp>
        <p:sp>
          <p:nvSpPr>
            <p:cNvPr id="243" name="Google Shape;243;p10"/>
            <p:cNvSpPr/>
            <p:nvPr/>
          </p:nvSpPr>
          <p:spPr>
            <a:xfrm>
              <a:off x="1639174" y="2877735"/>
              <a:ext cx="6556696" cy="811669"/>
            </a:xfrm>
            <a:prstGeom prst="roundRect">
              <a:avLst>
                <a:gd fmla="val 10000" name="adj"/>
              </a:avLst>
            </a:prstGeom>
            <a:solidFill>
              <a:srgbClr val="99B958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4" name="Google Shape;244;p10"/>
            <p:cNvSpPr txBox="1"/>
            <p:nvPr/>
          </p:nvSpPr>
          <p:spPr>
            <a:xfrm>
              <a:off x="1662947" y="2901508"/>
              <a:ext cx="5432442" cy="764123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83800" lIns="83800" spcFirstLastPara="1" rIns="83800" wrap="square" tIns="838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200"/>
                <a:buFont typeface="Calibri"/>
                <a:buNone/>
              </a:pPr>
              <a:r>
                <a:rPr lang="en-US" sz="22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Funding Needs: $10k-20k</a:t>
              </a:r>
              <a:endParaRPr/>
            </a:p>
          </p:txBody>
        </p:sp>
        <p:sp>
          <p:nvSpPr>
            <p:cNvPr id="245" name="Google Shape;245;p10"/>
            <p:cNvSpPr/>
            <p:nvPr/>
          </p:nvSpPr>
          <p:spPr>
            <a:xfrm>
              <a:off x="6029111" y="621664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7CFCF">
                <a:alpha val="89803"/>
              </a:srgbClr>
            </a:solidFill>
            <a:ln cap="flat" cmpd="sng" w="25400">
              <a:solidFill>
                <a:srgbClr val="E7CFC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6" name="Google Shape;246;p10"/>
            <p:cNvSpPr txBox="1"/>
            <p:nvPr/>
          </p:nvSpPr>
          <p:spPr>
            <a:xfrm>
              <a:off x="6147817" y="621664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7" name="Google Shape;247;p10"/>
            <p:cNvSpPr/>
            <p:nvPr/>
          </p:nvSpPr>
          <p:spPr>
            <a:xfrm>
              <a:off x="6578235" y="1580910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5DECE">
                <a:alpha val="89803"/>
              </a:srgbClr>
            </a:solidFill>
            <a:ln cap="flat" cmpd="sng" w="25400">
              <a:solidFill>
                <a:srgbClr val="E5DECE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8" name="Google Shape;248;p10"/>
            <p:cNvSpPr txBox="1"/>
            <p:nvPr/>
          </p:nvSpPr>
          <p:spPr>
            <a:xfrm>
              <a:off x="6696941" y="1580910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49" name="Google Shape;249;p10"/>
            <p:cNvSpPr/>
            <p:nvPr/>
          </p:nvSpPr>
          <p:spPr>
            <a:xfrm>
              <a:off x="7119162" y="2540155"/>
              <a:ext cx="527584" cy="527584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CE4CF">
                <a:alpha val="89803"/>
              </a:srgbClr>
            </a:solidFill>
            <a:ln cap="flat" cmpd="sng" w="25400">
              <a:solidFill>
                <a:srgbClr val="DCE4C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0" name="Google Shape;250;p10"/>
            <p:cNvSpPr txBox="1"/>
            <p:nvPr/>
          </p:nvSpPr>
          <p:spPr>
            <a:xfrm>
              <a:off x="7237868" y="2540155"/>
              <a:ext cx="290172" cy="39700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30475" lIns="30475" spcFirstLastPara="1" rIns="30475" wrap="square" tIns="304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Calibri"/>
                <a:buNone/>
              </a:pPr>
              <a:r>
                <a:t/>
              </a:r>
              <a:endPara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1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7" name="Google Shape;257;p11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8" name="Google Shape;258;p11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9" name="Google Shape;259;p11"/>
          <p:cNvSpPr txBox="1"/>
          <p:nvPr/>
        </p:nvSpPr>
        <p:spPr>
          <a:xfrm>
            <a:off x="807963" y="348865"/>
            <a:ext cx="7518294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Financials Stat-up Capital Requirements</a:t>
            </a:r>
            <a:endParaRPr/>
          </a:p>
        </p:txBody>
      </p:sp>
      <p:pic>
        <p:nvPicPr>
          <p:cNvPr id="260" name="Google Shape;26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" y="2069395"/>
            <a:ext cx="9144001" cy="48879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6" name="Google Shape;266;p12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7" name="Google Shape;267;p12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p12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9" name="Google Shape;269;p12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Financials -12 month look ahead </a:t>
            </a:r>
            <a:endParaRPr/>
          </a:p>
        </p:txBody>
      </p:sp>
      <p:pic>
        <p:nvPicPr>
          <p:cNvPr id="270" name="Google Shape;27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8978" y="2170031"/>
            <a:ext cx="9144000" cy="36523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p1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6" name="Google Shape;276;p13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7" name="Google Shape;277;p13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8" name="Google Shape;278;p13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9" name="Google Shape;279;p13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35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Ownership</a:t>
            </a:r>
            <a:endParaRPr/>
          </a:p>
        </p:txBody>
      </p:sp>
      <p:sp>
        <p:nvSpPr>
          <p:cNvPr id="280" name="Google Shape;280;p13"/>
          <p:cNvSpPr txBox="1"/>
          <p:nvPr/>
        </p:nvSpPr>
        <p:spPr>
          <a:xfrm>
            <a:off x="694266" y="2508462"/>
            <a:ext cx="45720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Sammy Abu Hana: 50%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Ghassan Sleiman: 43%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- Investor: 7% @ $1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0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,000 </a:t>
            </a: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USD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4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5" name="Google Shape;95;p2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6" name="Google Shape;96;p2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7" name="Google Shape;97;p2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8" name="Google Shape;98;p2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Vision</a:t>
            </a:r>
            <a:endParaRPr/>
          </a:p>
        </p:txBody>
      </p:sp>
      <p:grpSp>
        <p:nvGrpSpPr>
          <p:cNvPr id="99" name="Google Shape;99;p2"/>
          <p:cNvGrpSpPr/>
          <p:nvPr/>
        </p:nvGrpSpPr>
        <p:grpSpPr>
          <a:xfrm>
            <a:off x="665977" y="2660681"/>
            <a:ext cx="7830000" cy="3600000"/>
            <a:chOff x="182935" y="44702"/>
            <a:chExt cx="7830000" cy="3600000"/>
          </a:xfrm>
        </p:grpSpPr>
        <p:sp>
          <p:nvSpPr>
            <p:cNvPr id="100" name="Google Shape;100;p2"/>
            <p:cNvSpPr/>
            <p:nvPr/>
          </p:nvSpPr>
          <p:spPr>
            <a:xfrm>
              <a:off x="884935" y="44702"/>
              <a:ext cx="2196000" cy="2196000"/>
            </a:xfrm>
            <a:prstGeom prst="ellipse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1" name="Google Shape;101;p2"/>
            <p:cNvSpPr/>
            <p:nvPr/>
          </p:nvSpPr>
          <p:spPr>
            <a:xfrm>
              <a:off x="1352935" y="512702"/>
              <a:ext cx="1260000" cy="1260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2"/>
            <p:cNvSpPr/>
            <p:nvPr/>
          </p:nvSpPr>
          <p:spPr>
            <a:xfrm>
              <a:off x="182935" y="29247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3" name="Google Shape;103;p2"/>
            <p:cNvSpPr txBox="1"/>
            <p:nvPr/>
          </p:nvSpPr>
          <p:spPr>
            <a:xfrm>
              <a:off x="182935" y="29247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BECOME THE LEADING BRAND FOR SELF-STRIKING EMERGENCY CANDLES IN NORTH AMERICA THEN CONTINUE INNOVATION</a:t>
              </a:r>
              <a:endParaRPr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5114935" y="44702"/>
              <a:ext cx="2196000" cy="2196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5582935" y="512702"/>
              <a:ext cx="1260000" cy="12600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4412935" y="29247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p2"/>
            <p:cNvSpPr txBox="1"/>
            <p:nvPr/>
          </p:nvSpPr>
          <p:spPr>
            <a:xfrm>
              <a:off x="4412935" y="2924702"/>
              <a:ext cx="36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600"/>
                <a:buFont typeface="Calibri"/>
                <a:buNone/>
              </a:pPr>
              <a:r>
                <a:rPr b="0" i="0" lang="en-US" sz="16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EXPAND GLOBALLY INTO OUTDOOR AND DISASTER PREPAREDNESS MARKETS, NOVELTY CANDLES, MULTIPLE USE</a:t>
              </a: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3"/>
          <p:cNvSpPr txBox="1"/>
          <p:nvPr/>
        </p:nvSpPr>
        <p:spPr>
          <a:xfrm>
            <a:off x="4401417" y="1138036"/>
            <a:ext cx="4083287" cy="14024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Why EZ Strike?</a:t>
            </a:r>
            <a:endParaRPr/>
          </a:p>
        </p:txBody>
      </p:sp>
      <p:pic>
        <p:nvPicPr>
          <p:cNvPr descr="A row of white candles&#10;&#10;Description automatically generated" id="113" name="Google Shape;113;p3"/>
          <p:cNvPicPr preferRelativeResize="0"/>
          <p:nvPr/>
        </p:nvPicPr>
        <p:blipFill rotWithShape="1">
          <a:blip r:embed="rId3">
            <a:alphaModFix/>
          </a:blip>
          <a:srcRect b="-1" l="7351" r="36132" t="0"/>
          <a:stretch/>
        </p:blipFill>
        <p:spPr>
          <a:xfrm>
            <a:off x="20" y="10"/>
            <a:ext cx="3863363" cy="685799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4" name="Google Shape;114;p3"/>
          <p:cNvCxnSpPr/>
          <p:nvPr/>
        </p:nvCxnSpPr>
        <p:spPr>
          <a:xfrm>
            <a:off x="4478772" y="871146"/>
            <a:ext cx="552705" cy="0"/>
          </a:xfrm>
          <a:prstGeom prst="straightConnector1">
            <a:avLst/>
          </a:prstGeom>
          <a:noFill/>
          <a:ln cap="flat" cmpd="sng" w="57150">
            <a:solidFill>
              <a:schemeClr val="accent4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15" name="Google Shape;115;p3"/>
          <p:cNvSpPr txBox="1"/>
          <p:nvPr/>
        </p:nvSpPr>
        <p:spPr>
          <a:xfrm>
            <a:off x="4401417" y="2551176"/>
            <a:ext cx="4083287" cy="35912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0795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 Power outages leave people in the dark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 Candles need lighters/matches to work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Emergency situations cause stress &amp; delays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2286000" y="2828836"/>
            <a:ext cx="4572000" cy="1277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3"/>
          <p:cNvSpPr txBox="1"/>
          <p:nvPr/>
        </p:nvSpPr>
        <p:spPr>
          <a:xfrm>
            <a:off x="2286000" y="2828836"/>
            <a:ext cx="4572000" cy="127727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spcBef>
                <a:spcPts val="600"/>
              </a:spcBef>
              <a:spcAft>
                <a:spcPts val="0"/>
              </a:spcAft>
              <a:buNone/>
            </a:pPr>
            <a:b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b="0" i="0" sz="18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4"/>
          <p:cNvSpPr txBox="1"/>
          <p:nvPr/>
        </p:nvSpPr>
        <p:spPr>
          <a:xfrm>
            <a:off x="5117908" y="741391"/>
            <a:ext cx="3368866" cy="161620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Our Solution</a:t>
            </a:r>
            <a:endParaRPr/>
          </a:p>
        </p:txBody>
      </p:sp>
      <p:pic>
        <p:nvPicPr>
          <p:cNvPr descr="Burning match" id="123" name="Google Shape;123;p4"/>
          <p:cNvPicPr preferRelativeResize="0"/>
          <p:nvPr/>
        </p:nvPicPr>
        <p:blipFill rotWithShape="1">
          <a:blip r:embed="rId3">
            <a:alphaModFix/>
          </a:blip>
          <a:srcRect b="-1" l="0" r="55833" t="0"/>
          <a:stretch/>
        </p:blipFill>
        <p:spPr>
          <a:xfrm>
            <a:off x="20" y="10"/>
            <a:ext cx="4571980" cy="685799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4" name="Google Shape;124;p4"/>
          <p:cNvGrpSpPr/>
          <p:nvPr/>
        </p:nvGrpSpPr>
        <p:grpSpPr>
          <a:xfrm>
            <a:off x="0" y="0"/>
            <a:ext cx="92521" cy="6858000"/>
            <a:chOff x="12068638" y="0"/>
            <a:chExt cx="123362" cy="6858000"/>
          </a:xfrm>
        </p:grpSpPr>
        <p:sp>
          <p:nvSpPr>
            <p:cNvPr id="125" name="Google Shape;125;p4"/>
            <p:cNvSpPr/>
            <p:nvPr/>
          </p:nvSpPr>
          <p:spPr>
            <a:xfrm>
              <a:off x="12068638" y="0"/>
              <a:ext cx="123362" cy="6858000"/>
            </a:xfrm>
            <a:prstGeom prst="rect">
              <a:avLst/>
            </a:prstGeom>
            <a:gradFill>
              <a:gsLst>
                <a:gs pos="0">
                  <a:schemeClr val="accent2"/>
                </a:gs>
                <a:gs pos="100000">
                  <a:schemeClr val="accent5"/>
                </a:gs>
              </a:gsLst>
              <a:lin ang="18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6" name="Google Shape;126;p4"/>
            <p:cNvSpPr/>
            <p:nvPr/>
          </p:nvSpPr>
          <p:spPr>
            <a:xfrm>
              <a:off x="12068638" y="4139706"/>
              <a:ext cx="123362" cy="2718294"/>
            </a:xfrm>
            <a:prstGeom prst="rect">
              <a:avLst/>
            </a:prstGeom>
            <a:gradFill>
              <a:gsLst>
                <a:gs pos="0">
                  <a:srgbClr val="4BACC6">
                    <a:alpha val="0"/>
                  </a:srgbClr>
                </a:gs>
                <a:gs pos="19000">
                  <a:srgbClr val="4BACC6">
                    <a:alpha val="0"/>
                  </a:srgbClr>
                </a:gs>
                <a:gs pos="100000">
                  <a:srgbClr val="92CCDC"/>
                </a:gs>
              </a:gsLst>
              <a:lin ang="60000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0" i="0" sz="18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7" name="Google Shape;127;p4"/>
          <p:cNvSpPr txBox="1"/>
          <p:nvPr/>
        </p:nvSpPr>
        <p:spPr>
          <a:xfrm>
            <a:off x="5117908" y="2533476"/>
            <a:ext cx="3368865" cy="3447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10795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None/>
            </a:pPr>
            <a:r>
              <a:t/>
            </a:r>
            <a:endParaRPr b="0" i="0" sz="17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Pre-wicked with match powder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Self-striking: no lighter or matches needed</a:t>
            </a:r>
            <a:endParaRPr/>
          </a:p>
          <a:p>
            <a:pPr indent="0" lvl="0" marL="0" marR="0" rtl="0" algn="l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1E1E1E"/>
              </a:buClr>
              <a:buSzPts val="1700"/>
              <a:buFont typeface="Arial"/>
              <a:buChar char="•"/>
            </a:pPr>
            <a:r>
              <a:rPr b="0" i="0" lang="en-US" sz="1700" u="none" cap="none" strike="noStrike">
                <a:solidFill>
                  <a:srgbClr val="1E1E1E"/>
                </a:solidFill>
                <a:latin typeface="Calibri"/>
                <a:ea typeface="Calibri"/>
                <a:cs typeface="Calibri"/>
                <a:sym typeface="Calibri"/>
              </a:rPr>
              <a:t>Reliable light source in emergencies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/>
          <p:nvPr/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5"/>
          <p:cNvSpPr/>
          <p:nvPr/>
        </p:nvSpPr>
        <p:spPr>
          <a:xfrm>
            <a:off x="0" y="1"/>
            <a:ext cx="3912768" cy="3994777"/>
          </a:xfrm>
          <a:custGeom>
            <a:rect b="b" l="l" r="r" t="t"/>
            <a:pathLst>
              <a:path extrusionOk="0" h="3994777" w="5217023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p5"/>
          <p:cNvSpPr txBox="1"/>
          <p:nvPr/>
        </p:nvSpPr>
        <p:spPr>
          <a:xfrm>
            <a:off x="95693" y="673770"/>
            <a:ext cx="3338623" cy="2027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47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Market Opportunity</a:t>
            </a:r>
            <a:endParaRPr/>
          </a:p>
        </p:txBody>
      </p:sp>
      <p:grpSp>
        <p:nvGrpSpPr>
          <p:cNvPr id="135" name="Google Shape;135;p5"/>
          <p:cNvGrpSpPr/>
          <p:nvPr/>
        </p:nvGrpSpPr>
        <p:grpSpPr>
          <a:xfrm>
            <a:off x="5244462" y="542257"/>
            <a:ext cx="2183429" cy="5676915"/>
            <a:chOff x="1087458" y="651"/>
            <a:chExt cx="2183429" cy="5676915"/>
          </a:xfrm>
        </p:grpSpPr>
        <p:sp>
          <p:nvSpPr>
            <p:cNvPr id="136" name="Google Shape;136;p5"/>
            <p:cNvSpPr/>
            <p:nvPr/>
          </p:nvSpPr>
          <p:spPr>
            <a:xfrm>
              <a:off x="1087458" y="651"/>
              <a:ext cx="2183429" cy="1310057"/>
            </a:xfrm>
            <a:prstGeom prst="roundRect">
              <a:avLst>
                <a:gd fmla="val 10000" name="adj"/>
              </a:avLst>
            </a:prstGeom>
            <a:solidFill>
              <a:srgbClr val="BF504D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7" name="Google Shape;137;p5"/>
            <p:cNvSpPr txBox="1"/>
            <p:nvPr/>
          </p:nvSpPr>
          <p:spPr>
            <a:xfrm>
              <a:off x="1125828" y="39021"/>
              <a:ext cx="2106689" cy="1233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Global candle market: $10+ billion</a:t>
              </a:r>
              <a:endParaRPr/>
            </a:p>
          </p:txBody>
        </p:sp>
        <p:sp>
          <p:nvSpPr>
            <p:cNvPr id="138" name="Google Shape;138;p5"/>
            <p:cNvSpPr/>
            <p:nvPr/>
          </p:nvSpPr>
          <p:spPr>
            <a:xfrm rot="5400000">
              <a:off x="1947729" y="1463549"/>
              <a:ext cx="462886" cy="54149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9" name="Google Shape;139;p5"/>
            <p:cNvSpPr txBox="1"/>
            <p:nvPr/>
          </p:nvSpPr>
          <p:spPr>
            <a:xfrm>
              <a:off x="2016725" y="1502851"/>
              <a:ext cx="324894" cy="3240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0" name="Google Shape;140;p5"/>
            <p:cNvSpPr/>
            <p:nvPr/>
          </p:nvSpPr>
          <p:spPr>
            <a:xfrm>
              <a:off x="1087458" y="2184080"/>
              <a:ext cx="2183429" cy="1310057"/>
            </a:xfrm>
            <a:prstGeom prst="roundRect">
              <a:avLst>
                <a:gd fmla="val 10000" name="adj"/>
              </a:avLst>
            </a:prstGeom>
            <a:solidFill>
              <a:schemeClr val="accent3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1" name="Google Shape;141;p5"/>
            <p:cNvSpPr txBox="1"/>
            <p:nvPr/>
          </p:nvSpPr>
          <p:spPr>
            <a:xfrm>
              <a:off x="1125828" y="2222450"/>
              <a:ext cx="2106689" cy="1233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Growing emergency preparedness market</a:t>
              </a:r>
              <a:endParaRPr/>
            </a:p>
          </p:txBody>
        </p:sp>
        <p:sp>
          <p:nvSpPr>
            <p:cNvPr id="142" name="Google Shape;142;p5"/>
            <p:cNvSpPr/>
            <p:nvPr/>
          </p:nvSpPr>
          <p:spPr>
            <a:xfrm rot="5400000">
              <a:off x="1947729" y="3646978"/>
              <a:ext cx="462886" cy="541490"/>
            </a:xfrm>
            <a:prstGeom prst="rightArrow">
              <a:avLst>
                <a:gd fmla="val 60000" name="adj1"/>
                <a:gd fmla="val 50000" name="adj2"/>
              </a:avLst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3" name="Google Shape;143;p5"/>
            <p:cNvSpPr txBox="1"/>
            <p:nvPr/>
          </p:nvSpPr>
          <p:spPr>
            <a:xfrm>
              <a:off x="2016725" y="3686280"/>
              <a:ext cx="324894" cy="32402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500"/>
                <a:buFont typeface="Calibri"/>
                <a:buNone/>
              </a:pPr>
              <a:r>
                <a:t/>
              </a:r>
              <a:endParaRPr b="0" i="0" sz="1500" u="none" cap="none" strike="noStrike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44" name="Google Shape;144;p5"/>
            <p:cNvSpPr/>
            <p:nvPr/>
          </p:nvSpPr>
          <p:spPr>
            <a:xfrm>
              <a:off x="1087458" y="4367509"/>
              <a:ext cx="2183429" cy="1310057"/>
            </a:xfrm>
            <a:prstGeom prst="roundRect">
              <a:avLst>
                <a:gd fmla="val 10000" name="adj"/>
              </a:avLst>
            </a:prstGeom>
            <a:solidFill>
              <a:schemeClr val="accent4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p5"/>
            <p:cNvSpPr txBox="1"/>
            <p:nvPr/>
          </p:nvSpPr>
          <p:spPr>
            <a:xfrm>
              <a:off x="1125828" y="4405879"/>
              <a:ext cx="2106689" cy="12333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68575" lIns="68575" spcFirstLastPara="1" rIns="68575" wrap="square" tIns="6857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1800"/>
                <a:buFont typeface="Calibri"/>
                <a:buNone/>
              </a:pP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-</a:t>
              </a:r>
              <a:r>
                <a:rPr b="0" i="0" lang="en-US" sz="1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Target: households, campers, survivalists, retailers</a:t>
              </a:r>
              <a:endParaRPr/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6"/>
          <p:cNvSpPr/>
          <p:nvPr/>
        </p:nvSpPr>
        <p:spPr>
          <a:xfrm>
            <a:off x="0" y="0"/>
            <a:ext cx="9141714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6"/>
          <p:cNvSpPr/>
          <p:nvPr/>
        </p:nvSpPr>
        <p:spPr>
          <a:xfrm>
            <a:off x="0" y="1"/>
            <a:ext cx="3912768" cy="3994777"/>
          </a:xfrm>
          <a:custGeom>
            <a:rect b="b" l="l" r="r" t="t"/>
            <a:pathLst>
              <a:path extrusionOk="0" h="3994777" w="5217023">
                <a:moveTo>
                  <a:pt x="1945461" y="3787398"/>
                </a:moveTo>
                <a:lnTo>
                  <a:pt x="1942113" y="3790053"/>
                </a:lnTo>
                <a:lnTo>
                  <a:pt x="1946982" y="3787990"/>
                </a:lnTo>
                <a:cubicBezTo>
                  <a:pt x="1946982" y="3787990"/>
                  <a:pt x="1946379" y="3787019"/>
                  <a:pt x="1945461" y="3787398"/>
                </a:cubicBezTo>
                <a:close/>
                <a:moveTo>
                  <a:pt x="0" y="0"/>
                </a:moveTo>
                <a:lnTo>
                  <a:pt x="5030958" y="0"/>
                </a:lnTo>
                <a:lnTo>
                  <a:pt x="5046198" y="153449"/>
                </a:lnTo>
                <a:cubicBezTo>
                  <a:pt x="5052189" y="240558"/>
                  <a:pt x="5055458" y="328007"/>
                  <a:pt x="5055729" y="415828"/>
                </a:cubicBezTo>
                <a:cubicBezTo>
                  <a:pt x="5057604" y="923672"/>
                  <a:pt x="4959210" y="1409054"/>
                  <a:pt x="4735242" y="1867130"/>
                </a:cubicBezTo>
                <a:cubicBezTo>
                  <a:pt x="4533284" y="2280198"/>
                  <a:pt x="4248921" y="2629330"/>
                  <a:pt x="3907395" y="2938441"/>
                </a:cubicBezTo>
                <a:cubicBezTo>
                  <a:pt x="3922498" y="2931535"/>
                  <a:pt x="3935859" y="2921330"/>
                  <a:pt x="3946497" y="2908567"/>
                </a:cubicBezTo>
                <a:cubicBezTo>
                  <a:pt x="4193494" y="2700987"/>
                  <a:pt x="4408756" y="2458364"/>
                  <a:pt x="4585421" y="2188401"/>
                </a:cubicBezTo>
                <a:cubicBezTo>
                  <a:pt x="4967641" y="1608533"/>
                  <a:pt x="5169304" y="975361"/>
                  <a:pt x="5142585" y="276891"/>
                </a:cubicBezTo>
                <a:cubicBezTo>
                  <a:pt x="5139764" y="194215"/>
                  <a:pt x="5132824" y="111888"/>
                  <a:pt x="5121833" y="30208"/>
                </a:cubicBezTo>
                <a:lnTo>
                  <a:pt x="5116229" y="0"/>
                </a:lnTo>
                <a:lnTo>
                  <a:pt x="5184724" y="0"/>
                </a:lnTo>
                <a:lnTo>
                  <a:pt x="5196265" y="66113"/>
                </a:lnTo>
                <a:cubicBezTo>
                  <a:pt x="5249921" y="496647"/>
                  <a:pt x="5197997" y="931171"/>
                  <a:pt x="5058603" y="1368242"/>
                </a:cubicBezTo>
                <a:cubicBezTo>
                  <a:pt x="4872414" y="1953929"/>
                  <a:pt x="4544298" y="2451351"/>
                  <a:pt x="4096624" y="2870829"/>
                </a:cubicBezTo>
                <a:cubicBezTo>
                  <a:pt x="4012832" y="2949426"/>
                  <a:pt x="3924415" y="3022439"/>
                  <a:pt x="3833203" y="3092190"/>
                </a:cubicBezTo>
                <a:cubicBezTo>
                  <a:pt x="3741992" y="3161943"/>
                  <a:pt x="3648667" y="3225510"/>
                  <a:pt x="3536509" y="3297128"/>
                </a:cubicBezTo>
                <a:cubicBezTo>
                  <a:pt x="3427215" y="3372735"/>
                  <a:pt x="3288598" y="3430233"/>
                  <a:pt x="3148966" y="3485478"/>
                </a:cubicBezTo>
                <a:cubicBezTo>
                  <a:pt x="2729930" y="3651299"/>
                  <a:pt x="2302194" y="3788890"/>
                  <a:pt x="1860557" y="3880910"/>
                </a:cubicBezTo>
                <a:cubicBezTo>
                  <a:pt x="1435974" y="3969444"/>
                  <a:pt x="1008052" y="4017957"/>
                  <a:pt x="573715" y="3983764"/>
                </a:cubicBezTo>
                <a:cubicBezTo>
                  <a:pt x="415134" y="3971300"/>
                  <a:pt x="259585" y="3947743"/>
                  <a:pt x="108410" y="3908816"/>
                </a:cubicBezTo>
                <a:lnTo>
                  <a:pt x="0" y="3876793"/>
                </a:lnTo>
                <a:lnTo>
                  <a:pt x="0" y="3802912"/>
                </a:lnTo>
                <a:lnTo>
                  <a:pt x="36975" y="3815954"/>
                </a:lnTo>
                <a:cubicBezTo>
                  <a:pt x="206404" y="3867475"/>
                  <a:pt x="382020" y="3897326"/>
                  <a:pt x="561628" y="3912655"/>
                </a:cubicBezTo>
                <a:cubicBezTo>
                  <a:pt x="938583" y="3944832"/>
                  <a:pt x="1311814" y="3910697"/>
                  <a:pt x="1683086" y="3844334"/>
                </a:cubicBezTo>
                <a:cubicBezTo>
                  <a:pt x="1724123" y="3837151"/>
                  <a:pt x="1765097" y="3829374"/>
                  <a:pt x="1806023" y="3820992"/>
                </a:cubicBezTo>
                <a:cubicBezTo>
                  <a:pt x="1844740" y="3813079"/>
                  <a:pt x="1883218" y="3804161"/>
                  <a:pt x="1921817" y="3795747"/>
                </a:cubicBezTo>
                <a:cubicBezTo>
                  <a:pt x="1697011" y="3826435"/>
                  <a:pt x="1470551" y="3843387"/>
                  <a:pt x="1243689" y="3846539"/>
                </a:cubicBezTo>
                <a:cubicBezTo>
                  <a:pt x="839058" y="3849054"/>
                  <a:pt x="443424" y="3800206"/>
                  <a:pt x="62875" y="3668143"/>
                </a:cubicBezTo>
                <a:lnTo>
                  <a:pt x="0" y="364418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2" name="Google Shape;152;p6"/>
          <p:cNvSpPr txBox="1"/>
          <p:nvPr/>
        </p:nvSpPr>
        <p:spPr>
          <a:xfrm>
            <a:off x="628649" y="673770"/>
            <a:ext cx="2561117" cy="20272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6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Competitive Advantage</a:t>
            </a:r>
            <a:endParaRPr/>
          </a:p>
        </p:txBody>
      </p:sp>
      <p:grpSp>
        <p:nvGrpSpPr>
          <p:cNvPr id="153" name="Google Shape;153;p6"/>
          <p:cNvGrpSpPr/>
          <p:nvPr/>
        </p:nvGrpSpPr>
        <p:grpSpPr>
          <a:xfrm>
            <a:off x="4157004" y="696555"/>
            <a:ext cx="4358346" cy="5368320"/>
            <a:chOff x="0" y="154949"/>
            <a:chExt cx="4358346" cy="5368320"/>
          </a:xfrm>
        </p:grpSpPr>
        <p:sp>
          <p:nvSpPr>
            <p:cNvPr id="154" name="Google Shape;154;p6"/>
            <p:cNvSpPr/>
            <p:nvPr/>
          </p:nvSpPr>
          <p:spPr>
            <a:xfrm>
              <a:off x="0" y="154949"/>
              <a:ext cx="4358346" cy="1272960"/>
            </a:xfrm>
            <a:prstGeom prst="roundRect">
              <a:avLst>
                <a:gd fmla="val 16667" name="adj"/>
              </a:avLst>
            </a:prstGeom>
            <a:solidFill>
              <a:srgbClr val="49ACC5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5" name="Google Shape;155;p6"/>
            <p:cNvSpPr txBox="1"/>
            <p:nvPr/>
          </p:nvSpPr>
          <p:spPr>
            <a:xfrm>
              <a:off x="62141" y="217090"/>
              <a:ext cx="4234064" cy="11486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Unique self-striking feature</a:t>
              </a:r>
              <a:endParaRPr/>
            </a:p>
          </p:txBody>
        </p:sp>
        <p:sp>
          <p:nvSpPr>
            <p:cNvPr id="156" name="Google Shape;156;p6"/>
            <p:cNvSpPr/>
            <p:nvPr/>
          </p:nvSpPr>
          <p:spPr>
            <a:xfrm>
              <a:off x="0" y="1520069"/>
              <a:ext cx="4358346" cy="1272960"/>
            </a:xfrm>
            <a:prstGeom prst="roundRect">
              <a:avLst>
                <a:gd fmla="val 16667" name="adj"/>
              </a:avLst>
            </a:prstGeom>
            <a:solidFill>
              <a:srgbClr val="47D670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7" name="Google Shape;157;p6"/>
            <p:cNvSpPr txBox="1"/>
            <p:nvPr/>
          </p:nvSpPr>
          <p:spPr>
            <a:xfrm>
              <a:off x="62141" y="1582210"/>
              <a:ext cx="4234064" cy="11486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Dual-purpose: everyday &amp; emergency use</a:t>
              </a:r>
              <a:endParaRPr/>
            </a:p>
          </p:txBody>
        </p:sp>
        <p:sp>
          <p:nvSpPr>
            <p:cNvPr id="158" name="Google Shape;158;p6"/>
            <p:cNvSpPr/>
            <p:nvPr/>
          </p:nvSpPr>
          <p:spPr>
            <a:xfrm>
              <a:off x="0" y="2885189"/>
              <a:ext cx="4358346" cy="1272960"/>
            </a:xfrm>
            <a:prstGeom prst="roundRect">
              <a:avLst>
                <a:gd fmla="val 16667" name="adj"/>
              </a:avLst>
            </a:prstGeom>
            <a:solidFill>
              <a:srgbClr val="ABE745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9" name="Google Shape;159;p6"/>
            <p:cNvSpPr txBox="1"/>
            <p:nvPr/>
          </p:nvSpPr>
          <p:spPr>
            <a:xfrm>
              <a:off x="62141" y="2947330"/>
              <a:ext cx="4234064" cy="11486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Compact, easy to store</a:t>
              </a:r>
              <a:endParaRPr/>
            </a:p>
          </p:txBody>
        </p:sp>
        <p:sp>
          <p:nvSpPr>
            <p:cNvPr id="160" name="Google Shape;160;p6"/>
            <p:cNvSpPr/>
            <p:nvPr/>
          </p:nvSpPr>
          <p:spPr>
            <a:xfrm>
              <a:off x="0" y="4250309"/>
              <a:ext cx="4358346" cy="1272960"/>
            </a:xfrm>
            <a:prstGeom prst="roundRect">
              <a:avLst>
                <a:gd fmla="val 16667" name="adj"/>
              </a:avLst>
            </a:prstGeom>
            <a:solidFill>
              <a:srgbClr val="F69444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1" name="Google Shape;161;p6"/>
            <p:cNvSpPr txBox="1"/>
            <p:nvPr/>
          </p:nvSpPr>
          <p:spPr>
            <a:xfrm>
              <a:off x="62141" y="4312450"/>
              <a:ext cx="4234064" cy="1148678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3200"/>
                <a:buFont typeface="Calibri"/>
                <a:buNone/>
              </a:pPr>
              <a:r>
                <a:rPr b="0" i="0" lang="en-US" sz="32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First To Market</a:t>
              </a:r>
              <a:endParaRPr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7" name="Google Shape;167;p7"/>
          <p:cNvSpPr/>
          <p:nvPr/>
        </p:nvSpPr>
        <p:spPr>
          <a:xfrm flipH="1">
            <a:off x="1" y="0"/>
            <a:ext cx="9143999" cy="1575955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840000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/>
          <p:nvPr/>
        </p:nvSpPr>
        <p:spPr>
          <a:xfrm flipH="1" rot="10800000">
            <a:off x="6096642" y="0"/>
            <a:ext cx="3047358" cy="1576412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7882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9" name="Google Shape;169;p7"/>
          <p:cNvSpPr/>
          <p:nvPr/>
        </p:nvSpPr>
        <p:spPr>
          <a:xfrm rot="5400000">
            <a:off x="3783777" y="-3783778"/>
            <a:ext cx="1576446" cy="9144002"/>
          </a:xfrm>
          <a:prstGeom prst="rect">
            <a:avLst/>
          </a:prstGeom>
          <a:gradFill>
            <a:gsLst>
              <a:gs pos="0">
                <a:srgbClr val="4F81BD">
                  <a:alpha val="0"/>
                </a:srgbClr>
              </a:gs>
              <a:gs pos="23000">
                <a:srgbClr val="4F81BD">
                  <a:alpha val="0"/>
                </a:srgbClr>
              </a:gs>
              <a:gs pos="99000">
                <a:srgbClr val="000000">
                  <a:alpha val="73725"/>
                </a:srgbClr>
              </a:gs>
              <a:gs pos="100000">
                <a:srgbClr val="000000">
                  <a:alpha val="73725"/>
                </a:srgbClr>
              </a:gs>
            </a:gsLst>
            <a:lin ang="203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7"/>
          <p:cNvSpPr txBox="1"/>
          <p:nvPr/>
        </p:nvSpPr>
        <p:spPr>
          <a:xfrm>
            <a:off x="1028697" y="348865"/>
            <a:ext cx="7533018" cy="87772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Business Model</a:t>
            </a:r>
            <a:endParaRPr/>
          </a:p>
        </p:txBody>
      </p:sp>
      <p:grpSp>
        <p:nvGrpSpPr>
          <p:cNvPr id="171" name="Google Shape;171;p7"/>
          <p:cNvGrpSpPr/>
          <p:nvPr/>
        </p:nvGrpSpPr>
        <p:grpSpPr>
          <a:xfrm>
            <a:off x="508477" y="3128981"/>
            <a:ext cx="8145000" cy="2160000"/>
            <a:chOff x="25435" y="1016402"/>
            <a:chExt cx="8145000" cy="2160000"/>
          </a:xfrm>
        </p:grpSpPr>
        <p:sp>
          <p:nvSpPr>
            <p:cNvPr id="172" name="Google Shape;172;p7"/>
            <p:cNvSpPr/>
            <p:nvPr/>
          </p:nvSpPr>
          <p:spPr>
            <a:xfrm>
              <a:off x="376435" y="1016402"/>
              <a:ext cx="1098000" cy="1098000"/>
            </a:xfrm>
            <a:prstGeom prst="ellipse">
              <a:avLst/>
            </a:prstGeom>
            <a:solidFill>
              <a:srgbClr val="BF504D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3" name="Google Shape;173;p7"/>
            <p:cNvSpPr/>
            <p:nvPr/>
          </p:nvSpPr>
          <p:spPr>
            <a:xfrm>
              <a:off x="610435" y="1250402"/>
              <a:ext cx="630000" cy="630000"/>
            </a:xfrm>
            <a:prstGeom prst="rect">
              <a:avLst/>
            </a:prstGeom>
            <a:blipFill rotWithShape="1">
              <a:blip r:embed="rId3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4" name="Google Shape;174;p7"/>
            <p:cNvSpPr/>
            <p:nvPr/>
          </p:nvSpPr>
          <p:spPr>
            <a:xfrm>
              <a:off x="25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5" name="Google Shape;175;p7"/>
            <p:cNvSpPr txBox="1"/>
            <p:nvPr/>
          </p:nvSpPr>
          <p:spPr>
            <a:xfrm>
              <a:off x="25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0" i="0" lang="en-US" sz="17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RETAIL PRICE: $19.99 –2  PER CANDLE BOX</a:t>
              </a:r>
              <a:endParaRPr/>
            </a:p>
          </p:txBody>
        </p:sp>
        <p:sp>
          <p:nvSpPr>
            <p:cNvPr id="176" name="Google Shape;176;p7"/>
            <p:cNvSpPr/>
            <p:nvPr/>
          </p:nvSpPr>
          <p:spPr>
            <a:xfrm>
              <a:off x="2491435" y="1016402"/>
              <a:ext cx="1098000" cy="10980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7" name="Google Shape;177;p7"/>
            <p:cNvSpPr/>
            <p:nvPr/>
          </p:nvSpPr>
          <p:spPr>
            <a:xfrm>
              <a:off x="2725435" y="1250402"/>
              <a:ext cx="630000" cy="630000"/>
            </a:xfrm>
            <a:prstGeom prst="rect">
              <a:avLst/>
            </a:prstGeom>
            <a:blipFill rotWithShape="1">
              <a:blip r:embed="rId4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8" name="Google Shape;178;p7"/>
            <p:cNvSpPr/>
            <p:nvPr/>
          </p:nvSpPr>
          <p:spPr>
            <a:xfrm>
              <a:off x="2140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79" name="Google Shape;179;p7"/>
            <p:cNvSpPr txBox="1"/>
            <p:nvPr/>
          </p:nvSpPr>
          <p:spPr>
            <a:xfrm>
              <a:off x="2140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0" i="0" lang="en-US" sz="17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MULTIPACKS FOR HOME KITS</a:t>
              </a:r>
              <a:endParaRPr/>
            </a:p>
          </p:txBody>
        </p:sp>
        <p:sp>
          <p:nvSpPr>
            <p:cNvPr id="180" name="Google Shape;180;p7"/>
            <p:cNvSpPr/>
            <p:nvPr/>
          </p:nvSpPr>
          <p:spPr>
            <a:xfrm>
              <a:off x="4606435" y="1016402"/>
              <a:ext cx="1098000" cy="10980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1" name="Google Shape;181;p7"/>
            <p:cNvSpPr/>
            <p:nvPr/>
          </p:nvSpPr>
          <p:spPr>
            <a:xfrm>
              <a:off x="4840435" y="1250402"/>
              <a:ext cx="630000" cy="630000"/>
            </a:xfrm>
            <a:prstGeom prst="rect">
              <a:avLst/>
            </a:prstGeom>
            <a:blipFill rotWithShape="1">
              <a:blip r:embed="rId5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2" name="Google Shape;182;p7"/>
            <p:cNvSpPr/>
            <p:nvPr/>
          </p:nvSpPr>
          <p:spPr>
            <a:xfrm>
              <a:off x="4255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3" name="Google Shape;183;p7"/>
            <p:cNvSpPr txBox="1"/>
            <p:nvPr/>
          </p:nvSpPr>
          <p:spPr>
            <a:xfrm>
              <a:off x="4255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0" i="0" lang="en-US" sz="17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ONLINE SALES: WEBSITE, AMAZON</a:t>
              </a:r>
              <a:endParaRPr/>
            </a:p>
          </p:txBody>
        </p:sp>
        <p:sp>
          <p:nvSpPr>
            <p:cNvPr id="184" name="Google Shape;184;p7"/>
            <p:cNvSpPr/>
            <p:nvPr/>
          </p:nvSpPr>
          <p:spPr>
            <a:xfrm>
              <a:off x="6721435" y="1016402"/>
              <a:ext cx="1098000" cy="1098000"/>
            </a:xfrm>
            <a:prstGeom prst="ellipse">
              <a:avLst/>
            </a:prstGeom>
            <a:solidFill>
              <a:srgbClr val="49ACC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5" name="Google Shape;185;p7"/>
            <p:cNvSpPr/>
            <p:nvPr/>
          </p:nvSpPr>
          <p:spPr>
            <a:xfrm>
              <a:off x="6955435" y="1250402"/>
              <a:ext cx="630000" cy="630000"/>
            </a:xfrm>
            <a:prstGeom prst="rect">
              <a:avLst/>
            </a:prstGeom>
            <a:blipFill rotWithShape="1">
              <a:blip r:embed="rId6">
                <a:alphaModFix/>
              </a:blip>
              <a:stretch>
                <a:fillRect b="0" l="0" r="0" t="0"/>
              </a:stretch>
            </a:blip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6" name="Google Shape;186;p7"/>
            <p:cNvSpPr/>
            <p:nvPr/>
          </p:nvSpPr>
          <p:spPr>
            <a:xfrm>
              <a:off x="6370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87" name="Google Shape;187;p7"/>
            <p:cNvSpPr txBox="1"/>
            <p:nvPr/>
          </p:nvSpPr>
          <p:spPr>
            <a:xfrm>
              <a:off x="6370435" y="2456402"/>
              <a:ext cx="1800000" cy="7200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700"/>
                <a:buFont typeface="Calibri"/>
                <a:buNone/>
              </a:pPr>
              <a:r>
                <a:rPr b="0" i="0" lang="en-US" sz="1700" u="none" cap="none" strike="noStrike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WHOLESALE TO HARDWARE &amp; OUTDOOR STORES</a:t>
              </a:r>
              <a:endParaRPr/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8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4" name="Google Shape;194;p8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8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6" name="Google Shape;196;p8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Go-To-Market Strategy</a:t>
            </a:r>
            <a:endParaRPr/>
          </a:p>
        </p:txBody>
      </p:sp>
      <p:grpSp>
        <p:nvGrpSpPr>
          <p:cNvPr id="197" name="Google Shape;197;p8"/>
          <p:cNvGrpSpPr/>
          <p:nvPr/>
        </p:nvGrpSpPr>
        <p:grpSpPr>
          <a:xfrm>
            <a:off x="483042" y="2615979"/>
            <a:ext cx="8195870" cy="3689404"/>
            <a:chOff x="0" y="0"/>
            <a:chExt cx="8195870" cy="3689404"/>
          </a:xfrm>
        </p:grpSpPr>
        <p:sp>
          <p:nvSpPr>
            <p:cNvPr id="198" name="Google Shape;198;p8"/>
            <p:cNvSpPr/>
            <p:nvPr/>
          </p:nvSpPr>
          <p:spPr>
            <a:xfrm>
              <a:off x="0" y="0"/>
              <a:ext cx="6310820" cy="664092"/>
            </a:xfrm>
            <a:prstGeom prst="roundRect">
              <a:avLst>
                <a:gd fmla="val 10000" name="adj"/>
              </a:avLst>
            </a:prstGeom>
            <a:solidFill>
              <a:srgbClr val="BF504D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99" name="Google Shape;199;p8"/>
            <p:cNvSpPr txBox="1"/>
            <p:nvPr/>
          </p:nvSpPr>
          <p:spPr>
            <a:xfrm>
              <a:off x="19451" y="19451"/>
              <a:ext cx="5516512" cy="6251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n-US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Test out Product and refine</a:t>
              </a:r>
              <a:endParaRPr/>
            </a:p>
          </p:txBody>
        </p:sp>
        <p:sp>
          <p:nvSpPr>
            <p:cNvPr id="200" name="Google Shape;200;p8"/>
            <p:cNvSpPr/>
            <p:nvPr/>
          </p:nvSpPr>
          <p:spPr>
            <a:xfrm>
              <a:off x="471262" y="756328"/>
              <a:ext cx="6310820" cy="664092"/>
            </a:xfrm>
            <a:prstGeom prst="roundRect">
              <a:avLst>
                <a:gd fmla="val 10000" name="adj"/>
              </a:avLst>
            </a:prstGeom>
            <a:solidFill>
              <a:srgbClr val="BD754F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1" name="Google Shape;201;p8"/>
            <p:cNvSpPr txBox="1"/>
            <p:nvPr/>
          </p:nvSpPr>
          <p:spPr>
            <a:xfrm>
              <a:off x="490713" y="775779"/>
              <a:ext cx="5368995" cy="6251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n-US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Sell on Amazon</a:t>
              </a:r>
              <a:endParaRPr/>
            </a:p>
          </p:txBody>
        </p:sp>
        <p:sp>
          <p:nvSpPr>
            <p:cNvPr id="202" name="Google Shape;202;p8"/>
            <p:cNvSpPr/>
            <p:nvPr/>
          </p:nvSpPr>
          <p:spPr>
            <a:xfrm>
              <a:off x="942525" y="1512656"/>
              <a:ext cx="6310820" cy="664092"/>
            </a:xfrm>
            <a:prstGeom prst="roundRect">
              <a:avLst>
                <a:gd fmla="val 10000" name="adj"/>
              </a:avLst>
            </a:prstGeom>
            <a:solidFill>
              <a:srgbClr val="BB9952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3" name="Google Shape;203;p8"/>
            <p:cNvSpPr txBox="1"/>
            <p:nvPr/>
          </p:nvSpPr>
          <p:spPr>
            <a:xfrm>
              <a:off x="961976" y="1532107"/>
              <a:ext cx="5368995" cy="6251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n-US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Survival/outdoor influencers</a:t>
              </a:r>
              <a:endParaRPr/>
            </a:p>
          </p:txBody>
        </p:sp>
        <p:sp>
          <p:nvSpPr>
            <p:cNvPr id="204" name="Google Shape;204;p8"/>
            <p:cNvSpPr/>
            <p:nvPr/>
          </p:nvSpPr>
          <p:spPr>
            <a:xfrm>
              <a:off x="1413787" y="2268984"/>
              <a:ext cx="6310820" cy="664092"/>
            </a:xfrm>
            <a:prstGeom prst="roundRect">
              <a:avLst>
                <a:gd fmla="val 10000" name="adj"/>
              </a:avLst>
            </a:prstGeom>
            <a:solidFill>
              <a:srgbClr val="BABA55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5" name="Google Shape;205;p8"/>
            <p:cNvSpPr txBox="1"/>
            <p:nvPr/>
          </p:nvSpPr>
          <p:spPr>
            <a:xfrm>
              <a:off x="1433238" y="2288435"/>
              <a:ext cx="5368995" cy="6251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n-US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Emergency-preparedness expos</a:t>
              </a:r>
              <a:endParaRPr/>
            </a:p>
          </p:txBody>
        </p:sp>
        <p:sp>
          <p:nvSpPr>
            <p:cNvPr id="206" name="Google Shape;206;p8"/>
            <p:cNvSpPr/>
            <p:nvPr/>
          </p:nvSpPr>
          <p:spPr>
            <a:xfrm>
              <a:off x="1885050" y="3025312"/>
              <a:ext cx="6310820" cy="664092"/>
            </a:xfrm>
            <a:prstGeom prst="roundRect">
              <a:avLst>
                <a:gd fmla="val 10000" name="adj"/>
              </a:avLst>
            </a:prstGeom>
            <a:solidFill>
              <a:srgbClr val="99B958"/>
            </a:solidFill>
            <a:ln cap="flat" cmpd="sng" w="254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7" name="Google Shape;207;p8"/>
            <p:cNvSpPr txBox="1"/>
            <p:nvPr/>
          </p:nvSpPr>
          <p:spPr>
            <a:xfrm>
              <a:off x="1904501" y="3044763"/>
              <a:ext cx="5368995" cy="62519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106675" lIns="106675" spcFirstLastPara="1" rIns="106675" wrap="square" tIns="106675">
              <a:noAutofit/>
            </a:bodyPr>
            <a:lstStyle/>
            <a:p>
              <a:pPr indent="0" lvl="0" marL="0" marR="0" rtl="0" algn="l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lt1"/>
                </a:buClr>
                <a:buSzPts val="2800"/>
                <a:buFont typeface="Calibri"/>
                <a:buNone/>
              </a:pPr>
              <a:r>
                <a:rPr b="0" i="0" lang="en-US" sz="2800" u="none" cap="none" strike="noStrike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rPr>
                <a:t>Retail partnerships</a:t>
              </a:r>
              <a:endParaRPr/>
            </a:p>
          </p:txBody>
        </p:sp>
        <p:sp>
          <p:nvSpPr>
            <p:cNvPr id="208" name="Google Shape;208;p8"/>
            <p:cNvSpPr/>
            <p:nvPr/>
          </p:nvSpPr>
          <p:spPr>
            <a:xfrm>
              <a:off x="5879160" y="485156"/>
              <a:ext cx="431660" cy="431660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7CFCF">
                <a:alpha val="89803"/>
              </a:srgbClr>
            </a:solidFill>
            <a:ln cap="flat" cmpd="sng" w="25400">
              <a:solidFill>
                <a:srgbClr val="E7CFC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9" name="Google Shape;209;p8"/>
            <p:cNvSpPr txBox="1"/>
            <p:nvPr/>
          </p:nvSpPr>
          <p:spPr>
            <a:xfrm>
              <a:off x="5976283" y="485156"/>
              <a:ext cx="237414" cy="3248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125" lIns="24125" spcFirstLastPara="1" rIns="24125" wrap="square" tIns="241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0" name="Google Shape;210;p8"/>
            <p:cNvSpPr/>
            <p:nvPr/>
          </p:nvSpPr>
          <p:spPr>
            <a:xfrm>
              <a:off x="6350422" y="1241484"/>
              <a:ext cx="431660" cy="431660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5D9CE">
                <a:alpha val="89803"/>
              </a:srgbClr>
            </a:solidFill>
            <a:ln cap="flat" cmpd="sng" w="25400">
              <a:solidFill>
                <a:srgbClr val="E5D9CE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1" name="Google Shape;211;p8"/>
            <p:cNvSpPr txBox="1"/>
            <p:nvPr/>
          </p:nvSpPr>
          <p:spPr>
            <a:xfrm>
              <a:off x="6447545" y="1241484"/>
              <a:ext cx="237414" cy="3248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125" lIns="24125" spcFirstLastPara="1" rIns="24125" wrap="square" tIns="241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2" name="Google Shape;212;p8"/>
            <p:cNvSpPr/>
            <p:nvPr/>
          </p:nvSpPr>
          <p:spPr>
            <a:xfrm>
              <a:off x="6821685" y="1986744"/>
              <a:ext cx="431660" cy="431660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E4E4CF">
                <a:alpha val="89803"/>
              </a:srgbClr>
            </a:solidFill>
            <a:ln cap="flat" cmpd="sng" w="25400">
              <a:solidFill>
                <a:srgbClr val="E4E4C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3" name="Google Shape;213;p8"/>
            <p:cNvSpPr txBox="1"/>
            <p:nvPr/>
          </p:nvSpPr>
          <p:spPr>
            <a:xfrm>
              <a:off x="6918808" y="1986744"/>
              <a:ext cx="237414" cy="3248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125" lIns="24125" spcFirstLastPara="1" rIns="24125" wrap="square" tIns="241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14" name="Google Shape;214;p8"/>
            <p:cNvSpPr/>
            <p:nvPr/>
          </p:nvSpPr>
          <p:spPr>
            <a:xfrm>
              <a:off x="7292948" y="2750451"/>
              <a:ext cx="431660" cy="431660"/>
            </a:xfrm>
            <a:prstGeom prst="downArrow">
              <a:avLst>
                <a:gd fmla="val 55000" name="adj1"/>
                <a:gd fmla="val 45000" name="adj2"/>
              </a:avLst>
            </a:prstGeom>
            <a:solidFill>
              <a:srgbClr val="DCE4CF">
                <a:alpha val="89803"/>
              </a:srgbClr>
            </a:solidFill>
            <a:ln cap="flat" cmpd="sng" w="25400">
              <a:solidFill>
                <a:srgbClr val="DCE4CF">
                  <a:alpha val="89803"/>
                </a:srgbClr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15" name="Google Shape;215;p8"/>
            <p:cNvSpPr txBox="1"/>
            <p:nvPr/>
          </p:nvSpPr>
          <p:spPr>
            <a:xfrm>
              <a:off x="7390071" y="2750451"/>
              <a:ext cx="237414" cy="324824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ctr" bIns="24125" lIns="24125" spcFirstLastPara="1" rIns="24125" wrap="square" tIns="24125">
              <a:noAutofit/>
            </a:bodyPr>
            <a:lstStyle/>
            <a:p>
              <a:pPr indent="0" lvl="0" marL="0" marR="0" rtl="0" algn="ctr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900"/>
                <a:buFont typeface="Calibri"/>
                <a:buNone/>
              </a:pPr>
              <a:r>
                <a:t/>
              </a:r>
              <a:endParaRPr b="0" i="0" sz="19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1" name="Google Shape;221;p9"/>
          <p:cNvSpPr/>
          <p:nvPr/>
        </p:nvSpPr>
        <p:spPr>
          <a:xfrm flipH="1">
            <a:off x="1" y="0"/>
            <a:ext cx="9143999" cy="2170031"/>
          </a:xfrm>
          <a:prstGeom prst="rect">
            <a:avLst/>
          </a:prstGeom>
          <a:gradFill>
            <a:gsLst>
              <a:gs pos="0">
                <a:srgbClr val="000000">
                  <a:alpha val="95686"/>
                </a:srgbClr>
              </a:gs>
              <a:gs pos="100000">
                <a:srgbClr val="366092"/>
              </a:gs>
            </a:gsLst>
            <a:lin ang="197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2" name="Google Shape;222;p9"/>
          <p:cNvSpPr/>
          <p:nvPr/>
        </p:nvSpPr>
        <p:spPr>
          <a:xfrm flipH="1">
            <a:off x="6062114" y="0"/>
            <a:ext cx="3072908" cy="2170661"/>
          </a:xfrm>
          <a:prstGeom prst="rect">
            <a:avLst/>
          </a:prstGeom>
          <a:gradFill>
            <a:gsLst>
              <a:gs pos="0">
                <a:srgbClr val="244061">
                  <a:alpha val="67843"/>
                </a:srgbClr>
              </a:gs>
              <a:gs pos="19000">
                <a:srgbClr val="244061">
                  <a:alpha val="67843"/>
                </a:srgbClr>
              </a:gs>
              <a:gs pos="100000">
                <a:srgbClr val="4F81BD">
                  <a:alpha val="47843"/>
                </a:srgbClr>
              </a:gs>
            </a:gsLst>
            <a:lin ang="19199999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3" name="Google Shape;223;p9"/>
          <p:cNvSpPr/>
          <p:nvPr/>
        </p:nvSpPr>
        <p:spPr>
          <a:xfrm flipH="1" rot="-5400000">
            <a:off x="3486646" y="-3486043"/>
            <a:ext cx="2170709" cy="9144000"/>
          </a:xfrm>
          <a:prstGeom prst="rect">
            <a:avLst/>
          </a:prstGeom>
          <a:gradFill>
            <a:gsLst>
              <a:gs pos="0">
                <a:srgbClr val="366092">
                  <a:alpha val="15686"/>
                </a:srgbClr>
              </a:gs>
              <a:gs pos="23000">
                <a:srgbClr val="366092">
                  <a:alpha val="15686"/>
                </a:srgbClr>
              </a:gs>
              <a:gs pos="99000">
                <a:srgbClr val="000000">
                  <a:alpha val="44705"/>
                </a:srgbClr>
              </a:gs>
              <a:gs pos="100000">
                <a:srgbClr val="000000">
                  <a:alpha val="44705"/>
                </a:srgbClr>
              </a:gs>
            </a:gsLst>
            <a:lin ang="21000001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9"/>
          <p:cNvSpPr txBox="1"/>
          <p:nvPr/>
        </p:nvSpPr>
        <p:spPr>
          <a:xfrm>
            <a:off x="1037673" y="348865"/>
            <a:ext cx="7288583" cy="157644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3500" u="none" cap="none" strike="noStrike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12 Month Strategy </a:t>
            </a:r>
            <a:endParaRPr/>
          </a:p>
        </p:txBody>
      </p:sp>
      <p:sp>
        <p:nvSpPr>
          <p:cNvPr id="225" name="Google Shape;225;p9"/>
          <p:cNvSpPr txBox="1"/>
          <p:nvPr/>
        </p:nvSpPr>
        <p:spPr>
          <a:xfrm>
            <a:off x="333829" y="2409371"/>
            <a:ext cx="7953828" cy="34163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First 6 Months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Establish the Business as a Legal Business in USA and Canada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Create Sample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Make1 10+ sale and receive feedback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Secure supply Chaine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Patent Product in USA and Canada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Establish Amazon Account and Website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Receive Seed Money: start up funds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No Salary to founder or payout to investors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Hire accountant after cash flow positive</a:t>
            </a:r>
            <a:endParaRPr/>
          </a:p>
          <a:p>
            <a:pPr indent="-2857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Hire Influencer to kick start sales</a:t>
            </a:r>
            <a:endParaRPr/>
          </a:p>
          <a:p>
            <a:pPr indent="-171450" lvl="0" marL="28575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aphicFrame>
        <p:nvGraphicFramePr>
          <p:cNvPr id="226" name="Google Shape;226;p9"/>
          <p:cNvGraphicFramePr/>
          <p:nvPr/>
        </p:nvGraphicFramePr>
        <p:xfrm>
          <a:off x="4838095" y="3652762"/>
          <a:ext cx="4131340" cy="2969754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